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8" r:id="rId9"/>
    <p:sldId id="264" r:id="rId10"/>
    <p:sldId id="274" r:id="rId11"/>
    <p:sldId id="275" r:id="rId12"/>
    <p:sldId id="277" r:id="rId13"/>
    <p:sldId id="265" r:id="rId14"/>
    <p:sldId id="266" r:id="rId15"/>
    <p:sldId id="267" r:id="rId16"/>
    <p:sldId id="270" r:id="rId17"/>
    <p:sldId id="268" r:id="rId18"/>
    <p:sldId id="269" r:id="rId19"/>
    <p:sldId id="271" r:id="rId20"/>
    <p:sldId id="272" r:id="rId21"/>
    <p:sldId id="273" r:id="rId22"/>
    <p:sldId id="276" r:id="rId23"/>
    <p:sldId id="280" r:id="rId24"/>
    <p:sldId id="282" r:id="rId25"/>
    <p:sldId id="283" r:id="rId26"/>
    <p:sldId id="284" r:id="rId27"/>
    <p:sldId id="285" r:id="rId28"/>
    <p:sldId id="287" r:id="rId29"/>
    <p:sldId id="286" r:id="rId30"/>
    <p:sldId id="289" r:id="rId31"/>
    <p:sldId id="290" r:id="rId32"/>
    <p:sldId id="288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eon Young Seok" initials="JYS [7]" lastIdx="1" clrIdx="6">
    <p:extLst>
      <p:ext uri="{19B8F6BF-5375-455C-9EA6-DF929625EA0E}">
        <p15:presenceInfo xmlns:p15="http://schemas.microsoft.com/office/powerpoint/2012/main" userId="" providerId=""/>
      </p:ext>
    </p:extLst>
  </p:cmAuthor>
  <p:cmAuthor id="1" name="Jeon Young Seok" initials="JYS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8" name="Jeon Young Seok" initials="JYS [8]" lastIdx="1" clrIdx="7">
    <p:extLst>
      <p:ext uri="{19B8F6BF-5375-455C-9EA6-DF929625EA0E}">
        <p15:presenceInfo xmlns:p15="http://schemas.microsoft.com/office/powerpoint/2012/main" userId="" providerId=""/>
      </p:ext>
    </p:extLst>
  </p:cmAuthor>
  <p:cmAuthor id="2" name="Jeon Young Seok" initials="JYS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9" name="Jeon Young Seok" initials="JYS [9]" lastIdx="1" clrIdx="8">
    <p:extLst>
      <p:ext uri="{19B8F6BF-5375-455C-9EA6-DF929625EA0E}">
        <p15:presenceInfo xmlns:p15="http://schemas.microsoft.com/office/powerpoint/2012/main" userId="" providerId=""/>
      </p:ext>
    </p:extLst>
  </p:cmAuthor>
  <p:cmAuthor id="3" name="Jeon Young Seok" initials="JYS [3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10" name="Jeon Young Seok" initials="JYS [10]" lastIdx="1" clrIdx="9">
    <p:extLst>
      <p:ext uri="{19B8F6BF-5375-455C-9EA6-DF929625EA0E}">
        <p15:presenceInfo xmlns:p15="http://schemas.microsoft.com/office/powerpoint/2012/main" userId="" providerId=""/>
      </p:ext>
    </p:extLst>
  </p:cmAuthor>
  <p:cmAuthor id="4" name="Jeon Young Seok" initials="JYS [4]" lastIdx="1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Jeon Young Seok" initials="JYS [5]" lastIdx="1" clrIdx="4">
    <p:extLst>
      <p:ext uri="{19B8F6BF-5375-455C-9EA6-DF929625EA0E}">
        <p15:presenceInfo xmlns:p15="http://schemas.microsoft.com/office/powerpoint/2012/main" userId="" providerId=""/>
      </p:ext>
    </p:extLst>
  </p:cmAuthor>
  <p:cmAuthor id="6" name="Jeon Young Seok" initials="JYS [6]" lastIdx="1" clrIdx="5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0"/>
    <p:restoredTop sz="94847"/>
  </p:normalViewPr>
  <p:slideViewPr>
    <p:cSldViewPr snapToGrid="0" snapToObjects="1">
      <p:cViewPr>
        <p:scale>
          <a:sx n="68" d="100"/>
          <a:sy n="68" d="100"/>
        </p:scale>
        <p:origin x="3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F2EE3-6243-7143-BDB2-47C551C3B6A9}" type="doc">
      <dgm:prSet loTypeId="urn:microsoft.com/office/officeart/2005/8/layout/venn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C4794AD-4C82-1B45-8A99-EF359EFAFCA8}">
      <dgm:prSet phldrT="[Text]" custT="1"/>
      <dgm:spPr/>
      <dgm:t>
        <a:bodyPr/>
        <a:lstStyle/>
        <a:p>
          <a:r>
            <a:rPr lang="en-US" sz="2400" dirty="0" err="1" smtClean="0"/>
            <a:t>Icustays</a:t>
          </a:r>
          <a:endParaRPr lang="en-US" sz="2400" dirty="0"/>
        </a:p>
      </dgm:t>
    </dgm:pt>
    <dgm:pt modelId="{02E7167C-31EA-924C-B8D5-1892857851F0}" type="parTrans" cxnId="{E0BF1525-83BA-FF42-A5A3-A8ADB95B358B}">
      <dgm:prSet/>
      <dgm:spPr/>
      <dgm:t>
        <a:bodyPr/>
        <a:lstStyle/>
        <a:p>
          <a:endParaRPr lang="en-US"/>
        </a:p>
      </dgm:t>
    </dgm:pt>
    <dgm:pt modelId="{3ABB2365-78B1-0844-8189-5D504E27D854}" type="sibTrans" cxnId="{E0BF1525-83BA-FF42-A5A3-A8ADB95B358B}">
      <dgm:prSet/>
      <dgm:spPr/>
      <dgm:t>
        <a:bodyPr/>
        <a:lstStyle/>
        <a:p>
          <a:endParaRPr lang="en-US"/>
        </a:p>
      </dgm:t>
    </dgm:pt>
    <dgm:pt modelId="{97AC72D0-9B40-1B4F-86EE-4E0E2A6938F0}">
      <dgm:prSet phldrT="[Text]" custT="1"/>
      <dgm:spPr/>
      <dgm:t>
        <a:bodyPr/>
        <a:lstStyle/>
        <a:p>
          <a:r>
            <a:rPr lang="en-US" sz="2400" dirty="0" smtClean="0"/>
            <a:t>Admissions</a:t>
          </a:r>
          <a:endParaRPr lang="en-US" sz="2400" dirty="0"/>
        </a:p>
      </dgm:t>
    </dgm:pt>
    <dgm:pt modelId="{1C784B5B-F06C-7D46-BFE2-63908AB7E3BE}" type="parTrans" cxnId="{3A01673A-3C51-8F4C-BF16-15064F3907FB}">
      <dgm:prSet/>
      <dgm:spPr/>
      <dgm:t>
        <a:bodyPr/>
        <a:lstStyle/>
        <a:p>
          <a:endParaRPr lang="en-US"/>
        </a:p>
      </dgm:t>
    </dgm:pt>
    <dgm:pt modelId="{040E1453-B567-2142-A105-D0BED3EBEAAE}" type="sibTrans" cxnId="{3A01673A-3C51-8F4C-BF16-15064F3907FB}">
      <dgm:prSet/>
      <dgm:spPr/>
      <dgm:t>
        <a:bodyPr/>
        <a:lstStyle/>
        <a:p>
          <a:endParaRPr lang="en-US"/>
        </a:p>
      </dgm:t>
    </dgm:pt>
    <dgm:pt modelId="{653B1732-4A9C-CE4B-901B-4DF46899DFF1}">
      <dgm:prSet custT="1"/>
      <dgm:spPr/>
      <dgm:t>
        <a:bodyPr/>
        <a:lstStyle/>
        <a:p>
          <a:r>
            <a:rPr lang="en-US" sz="2400" dirty="0" smtClean="0"/>
            <a:t>Patients</a:t>
          </a:r>
          <a:endParaRPr lang="en-US" sz="2400" dirty="0"/>
        </a:p>
      </dgm:t>
    </dgm:pt>
    <dgm:pt modelId="{95D8D1EC-45EA-864E-8F40-357491F59729}" type="parTrans" cxnId="{7B3AB220-17C4-A34C-8420-A2DCFA72AE83}">
      <dgm:prSet/>
      <dgm:spPr/>
      <dgm:t>
        <a:bodyPr/>
        <a:lstStyle/>
        <a:p>
          <a:endParaRPr lang="en-US"/>
        </a:p>
      </dgm:t>
    </dgm:pt>
    <dgm:pt modelId="{B47740F3-121A-BE41-B9F5-80893D3D8465}" type="sibTrans" cxnId="{7B3AB220-17C4-A34C-8420-A2DCFA72AE83}">
      <dgm:prSet/>
      <dgm:spPr/>
      <dgm:t>
        <a:bodyPr/>
        <a:lstStyle/>
        <a:p>
          <a:endParaRPr lang="en-US"/>
        </a:p>
      </dgm:t>
    </dgm:pt>
    <dgm:pt modelId="{A024707D-102F-9248-A07C-8684808A03A8}" type="pres">
      <dgm:prSet presAssocID="{F4AF2EE3-6243-7143-BDB2-47C551C3B6A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49CD04-168A-A545-81C0-A4073712E6DD}" type="pres">
      <dgm:prSet presAssocID="{F4AF2EE3-6243-7143-BDB2-47C551C3B6A9}" presName="comp1" presStyleCnt="0"/>
      <dgm:spPr/>
    </dgm:pt>
    <dgm:pt modelId="{833A14CE-105F-2D4A-828E-1E9688373B83}" type="pres">
      <dgm:prSet presAssocID="{F4AF2EE3-6243-7143-BDB2-47C551C3B6A9}" presName="circle1" presStyleLbl="node1" presStyleIdx="0" presStyleCnt="3" custScaleX="114878" custLinFactNeighborX="-14535" custLinFactNeighborY="2266"/>
      <dgm:spPr/>
      <dgm:t>
        <a:bodyPr/>
        <a:lstStyle/>
        <a:p>
          <a:endParaRPr lang="en-US"/>
        </a:p>
      </dgm:t>
    </dgm:pt>
    <dgm:pt modelId="{CB323510-E902-3F48-B403-C75A379565DD}" type="pres">
      <dgm:prSet presAssocID="{F4AF2EE3-6243-7143-BDB2-47C551C3B6A9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8F3BB-9ADB-644B-B2B5-B27B04139018}" type="pres">
      <dgm:prSet presAssocID="{F4AF2EE3-6243-7143-BDB2-47C551C3B6A9}" presName="comp2" presStyleCnt="0"/>
      <dgm:spPr/>
    </dgm:pt>
    <dgm:pt modelId="{C8ED6EF3-EA32-3840-BE71-664CF1FA35D6}" type="pres">
      <dgm:prSet presAssocID="{F4AF2EE3-6243-7143-BDB2-47C551C3B6A9}" presName="circle2" presStyleLbl="node1" presStyleIdx="1" presStyleCnt="3" custScaleX="133333"/>
      <dgm:spPr/>
      <dgm:t>
        <a:bodyPr/>
        <a:lstStyle/>
        <a:p>
          <a:endParaRPr lang="en-US"/>
        </a:p>
      </dgm:t>
    </dgm:pt>
    <dgm:pt modelId="{7EE5F53C-003F-B840-91A9-473B52527EEB}" type="pres">
      <dgm:prSet presAssocID="{F4AF2EE3-6243-7143-BDB2-47C551C3B6A9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9E856-9295-774B-BE1B-64224482C1C2}" type="pres">
      <dgm:prSet presAssocID="{F4AF2EE3-6243-7143-BDB2-47C551C3B6A9}" presName="comp3" presStyleCnt="0"/>
      <dgm:spPr/>
    </dgm:pt>
    <dgm:pt modelId="{B31D5625-9464-E540-9752-423738B37DDE}" type="pres">
      <dgm:prSet presAssocID="{F4AF2EE3-6243-7143-BDB2-47C551C3B6A9}" presName="circle3" presStyleLbl="node1" presStyleIdx="2" presStyleCnt="3" custScaleX="108714"/>
      <dgm:spPr/>
      <dgm:t>
        <a:bodyPr/>
        <a:lstStyle/>
        <a:p>
          <a:endParaRPr lang="en-US"/>
        </a:p>
      </dgm:t>
    </dgm:pt>
    <dgm:pt modelId="{235510E5-E17F-C548-9B26-FA4073F1614E}" type="pres">
      <dgm:prSet presAssocID="{F4AF2EE3-6243-7143-BDB2-47C551C3B6A9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35D54-1D7E-EC4B-9BF2-E1AF6097A38C}" type="presOf" srcId="{97AC72D0-9B40-1B4F-86EE-4E0E2A6938F0}" destId="{C8ED6EF3-EA32-3840-BE71-664CF1FA35D6}" srcOrd="0" destOrd="0" presId="urn:microsoft.com/office/officeart/2005/8/layout/venn2"/>
    <dgm:cxn modelId="{3A01673A-3C51-8F4C-BF16-15064F3907FB}" srcId="{F4AF2EE3-6243-7143-BDB2-47C551C3B6A9}" destId="{97AC72D0-9B40-1B4F-86EE-4E0E2A6938F0}" srcOrd="1" destOrd="0" parTransId="{1C784B5B-F06C-7D46-BFE2-63908AB7E3BE}" sibTransId="{040E1453-B567-2142-A105-D0BED3EBEAAE}"/>
    <dgm:cxn modelId="{7C61C728-0CB5-CD41-8296-AEA8D3F2D4A9}" type="presOf" srcId="{7C4794AD-4C82-1B45-8A99-EF359EFAFCA8}" destId="{CB323510-E902-3F48-B403-C75A379565DD}" srcOrd="1" destOrd="0" presId="urn:microsoft.com/office/officeart/2005/8/layout/venn2"/>
    <dgm:cxn modelId="{7B3AB220-17C4-A34C-8420-A2DCFA72AE83}" srcId="{F4AF2EE3-6243-7143-BDB2-47C551C3B6A9}" destId="{653B1732-4A9C-CE4B-901B-4DF46899DFF1}" srcOrd="2" destOrd="0" parTransId="{95D8D1EC-45EA-864E-8F40-357491F59729}" sibTransId="{B47740F3-121A-BE41-B9F5-80893D3D8465}"/>
    <dgm:cxn modelId="{8CEF6EA4-2442-9246-9B08-AB76D7743B9E}" type="presOf" srcId="{97AC72D0-9B40-1B4F-86EE-4E0E2A6938F0}" destId="{7EE5F53C-003F-B840-91A9-473B52527EEB}" srcOrd="1" destOrd="0" presId="urn:microsoft.com/office/officeart/2005/8/layout/venn2"/>
    <dgm:cxn modelId="{D35E5735-3DA1-9A4F-B4CF-CB32814BCC7D}" type="presOf" srcId="{F4AF2EE3-6243-7143-BDB2-47C551C3B6A9}" destId="{A024707D-102F-9248-A07C-8684808A03A8}" srcOrd="0" destOrd="0" presId="urn:microsoft.com/office/officeart/2005/8/layout/venn2"/>
    <dgm:cxn modelId="{E489D2A2-B547-E040-8DF3-E19BD08934E9}" type="presOf" srcId="{653B1732-4A9C-CE4B-901B-4DF46899DFF1}" destId="{235510E5-E17F-C548-9B26-FA4073F1614E}" srcOrd="1" destOrd="0" presId="urn:microsoft.com/office/officeart/2005/8/layout/venn2"/>
    <dgm:cxn modelId="{6670C195-9FFE-254D-8C79-B15C5DBBFB88}" type="presOf" srcId="{7C4794AD-4C82-1B45-8A99-EF359EFAFCA8}" destId="{833A14CE-105F-2D4A-828E-1E9688373B83}" srcOrd="0" destOrd="0" presId="urn:microsoft.com/office/officeart/2005/8/layout/venn2"/>
    <dgm:cxn modelId="{E0BF1525-83BA-FF42-A5A3-A8ADB95B358B}" srcId="{F4AF2EE3-6243-7143-BDB2-47C551C3B6A9}" destId="{7C4794AD-4C82-1B45-8A99-EF359EFAFCA8}" srcOrd="0" destOrd="0" parTransId="{02E7167C-31EA-924C-B8D5-1892857851F0}" sibTransId="{3ABB2365-78B1-0844-8189-5D504E27D854}"/>
    <dgm:cxn modelId="{B314F393-00AC-D44A-9C01-3A069B96F841}" type="presOf" srcId="{653B1732-4A9C-CE4B-901B-4DF46899DFF1}" destId="{B31D5625-9464-E540-9752-423738B37DDE}" srcOrd="0" destOrd="0" presId="urn:microsoft.com/office/officeart/2005/8/layout/venn2"/>
    <dgm:cxn modelId="{0B0600EA-A721-3D48-9346-EDC3BBC47498}" type="presParOf" srcId="{A024707D-102F-9248-A07C-8684808A03A8}" destId="{9A49CD04-168A-A545-81C0-A4073712E6DD}" srcOrd="0" destOrd="0" presId="urn:microsoft.com/office/officeart/2005/8/layout/venn2"/>
    <dgm:cxn modelId="{02450B69-23AE-7644-9D31-5613302D9345}" type="presParOf" srcId="{9A49CD04-168A-A545-81C0-A4073712E6DD}" destId="{833A14CE-105F-2D4A-828E-1E9688373B83}" srcOrd="0" destOrd="0" presId="urn:microsoft.com/office/officeart/2005/8/layout/venn2"/>
    <dgm:cxn modelId="{00F9E270-BC39-9E4D-852B-04111B42CB72}" type="presParOf" srcId="{9A49CD04-168A-A545-81C0-A4073712E6DD}" destId="{CB323510-E902-3F48-B403-C75A379565DD}" srcOrd="1" destOrd="0" presId="urn:microsoft.com/office/officeart/2005/8/layout/venn2"/>
    <dgm:cxn modelId="{2D75FEA2-5CA5-8B40-A673-016353A29E89}" type="presParOf" srcId="{A024707D-102F-9248-A07C-8684808A03A8}" destId="{1CD8F3BB-9ADB-644B-B2B5-B27B04139018}" srcOrd="1" destOrd="0" presId="urn:microsoft.com/office/officeart/2005/8/layout/venn2"/>
    <dgm:cxn modelId="{4BAD45E6-A1CC-0744-9FA4-D69636E92A35}" type="presParOf" srcId="{1CD8F3BB-9ADB-644B-B2B5-B27B04139018}" destId="{C8ED6EF3-EA32-3840-BE71-664CF1FA35D6}" srcOrd="0" destOrd="0" presId="urn:microsoft.com/office/officeart/2005/8/layout/venn2"/>
    <dgm:cxn modelId="{D303788D-83C1-F542-8220-8B91F7F09C48}" type="presParOf" srcId="{1CD8F3BB-9ADB-644B-B2B5-B27B04139018}" destId="{7EE5F53C-003F-B840-91A9-473B52527EEB}" srcOrd="1" destOrd="0" presId="urn:microsoft.com/office/officeart/2005/8/layout/venn2"/>
    <dgm:cxn modelId="{6BA11B1B-50E8-8E48-A0EF-E829AAD793E0}" type="presParOf" srcId="{A024707D-102F-9248-A07C-8684808A03A8}" destId="{A289E856-9295-774B-BE1B-64224482C1C2}" srcOrd="2" destOrd="0" presId="urn:microsoft.com/office/officeart/2005/8/layout/venn2"/>
    <dgm:cxn modelId="{36A0F2A3-3492-1F40-A4C3-98BA2B991C1D}" type="presParOf" srcId="{A289E856-9295-774B-BE1B-64224482C1C2}" destId="{B31D5625-9464-E540-9752-423738B37DDE}" srcOrd="0" destOrd="0" presId="urn:microsoft.com/office/officeart/2005/8/layout/venn2"/>
    <dgm:cxn modelId="{02DE88A3-1F00-D040-AC6A-D6A4F8B145BB}" type="presParOf" srcId="{A289E856-9295-774B-BE1B-64224482C1C2}" destId="{235510E5-E17F-C548-9B26-FA4073F1614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14CE-105F-2D4A-828E-1E9688373B83}">
      <dsp:nvSpPr>
        <dsp:cNvPr id="0" name=""/>
        <dsp:cNvSpPr/>
      </dsp:nvSpPr>
      <dsp:spPr>
        <a:xfrm>
          <a:off x="-304739" y="220239"/>
          <a:ext cx="4705991" cy="409651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Icustays</a:t>
          </a:r>
          <a:endParaRPr lang="en-US" sz="2400" kern="1200" dirty="0"/>
        </a:p>
      </dsp:txBody>
      <dsp:txXfrm>
        <a:off x="1225884" y="425065"/>
        <a:ext cx="1644743" cy="614476"/>
      </dsp:txXfrm>
    </dsp:sp>
    <dsp:sp modelId="{C8ED6EF3-EA32-3840-BE71-664CF1FA35D6}">
      <dsp:nvSpPr>
        <dsp:cNvPr id="0" name=""/>
        <dsp:cNvSpPr/>
      </dsp:nvSpPr>
      <dsp:spPr>
        <a:xfrm>
          <a:off x="5" y="1151540"/>
          <a:ext cx="4096501" cy="3072384"/>
        </a:xfrm>
        <a:prstGeom prst="ellipse">
          <a:avLst/>
        </a:prstGeom>
        <a:gradFill rotWithShape="0">
          <a:gsLst>
            <a:gs pos="0">
              <a:schemeClr val="accent4">
                <a:hueOff val="-7361661"/>
                <a:satOff val="8429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361661"/>
                <a:satOff val="8429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361661"/>
                <a:satOff val="8429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Admissions</a:t>
          </a:r>
          <a:endParaRPr lang="en-US" sz="2400" kern="1200" dirty="0"/>
        </a:p>
      </dsp:txBody>
      <dsp:txXfrm>
        <a:off x="1093771" y="1343565"/>
        <a:ext cx="1908969" cy="576072"/>
      </dsp:txXfrm>
    </dsp:sp>
    <dsp:sp modelId="{B31D5625-9464-E540-9752-423738B37DDE}">
      <dsp:nvSpPr>
        <dsp:cNvPr id="0" name=""/>
        <dsp:cNvSpPr/>
      </dsp:nvSpPr>
      <dsp:spPr>
        <a:xfrm>
          <a:off x="934885" y="2175669"/>
          <a:ext cx="2226741" cy="2048256"/>
        </a:xfrm>
        <a:prstGeom prst="ellipse">
          <a:avLst/>
        </a:prstGeom>
        <a:gradFill rotWithShape="0">
          <a:gsLst>
            <a:gs pos="0">
              <a:schemeClr val="accent4">
                <a:hueOff val="-14723321"/>
                <a:satOff val="16858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4723321"/>
                <a:satOff val="16858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4723321"/>
                <a:satOff val="16858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Patients</a:t>
          </a:r>
          <a:endParaRPr lang="en-US" sz="2400" kern="1200" dirty="0"/>
        </a:p>
      </dsp:txBody>
      <dsp:txXfrm>
        <a:off x="1260984" y="2687733"/>
        <a:ext cx="1574543" cy="1024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DFC89-A3F2-2D4F-9487-5ABB2AF787E8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CD30E-533D-F349-9BB2-3C996459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0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1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0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2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8907-3338-A040-8970-9334F7AC398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3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ngseok0001/korea-datathon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s://mit-lcp.github.io/mimic-schema-spy/relationship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6"/>
                </a:solidFill>
                <a:latin typeface="Tunga" charset="0"/>
                <a:ea typeface="Tunga" charset="0"/>
                <a:cs typeface="Tunga" charset="0"/>
              </a:rPr>
              <a:t>MIMICiii</a:t>
            </a:r>
            <a:r>
              <a:rPr lang="en-US" b="1" dirty="0" smtClean="0">
                <a:latin typeface="Tunga" charset="0"/>
                <a:ea typeface="Tunga" charset="0"/>
                <a:cs typeface="Tunga" charset="0"/>
              </a:rPr>
              <a:t> Workshop </a:t>
            </a:r>
            <a:endParaRPr lang="en-US" b="1" dirty="0">
              <a:latin typeface="Tunga" charset="0"/>
              <a:ea typeface="Tunga" charset="0"/>
              <a:cs typeface="Tung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448556"/>
            <a:ext cx="6096000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Jeon Young Seok</a:t>
            </a:r>
          </a:p>
          <a:p>
            <a:pPr algn="l"/>
            <a:r>
              <a:rPr lang="en-US" dirty="0" smtClean="0"/>
              <a:t>Research assistant/</a:t>
            </a:r>
            <a:r>
              <a:rPr lang="en-US" dirty="0" err="1" smtClean="0"/>
              <a:t>Ph.D</a:t>
            </a:r>
            <a:r>
              <a:rPr lang="en-US" dirty="0" smtClean="0"/>
              <a:t> student </a:t>
            </a:r>
          </a:p>
          <a:p>
            <a:pPr algn="l"/>
            <a:r>
              <a:rPr lang="en-US" dirty="0" smtClean="0"/>
              <a:t>Saw </a:t>
            </a:r>
            <a:r>
              <a:rPr lang="en-US" dirty="0" err="1" smtClean="0"/>
              <a:t>Swee</a:t>
            </a:r>
            <a:r>
              <a:rPr lang="en-US" dirty="0" smtClean="0"/>
              <a:t> Hock School of Public Health, NUS</a:t>
            </a:r>
          </a:p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: Youngseok0001 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err="1" smtClean="0"/>
              <a:t>ephjys@nus.edu.sg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58" y="2180388"/>
            <a:ext cx="2440588" cy="21721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37" y="2177993"/>
            <a:ext cx="2440588" cy="2172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0" y="3566300"/>
            <a:ext cx="1037593" cy="1037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750" y="3482724"/>
            <a:ext cx="1017775" cy="101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45" y="2787484"/>
            <a:ext cx="953143" cy="953143"/>
          </a:xfrm>
          <a:prstGeom prst="rect">
            <a:avLst/>
          </a:prstGeom>
          <a:effectLst>
            <a:glow rad="88900">
              <a:schemeClr val="tx1"/>
            </a:glow>
          </a:effectLst>
        </p:spPr>
      </p:pic>
      <p:sp>
        <p:nvSpPr>
          <p:cNvPr id="15" name="TextBox 14"/>
          <p:cNvSpPr txBox="1"/>
          <p:nvPr/>
        </p:nvSpPr>
        <p:spPr>
          <a:xfrm>
            <a:off x="2515525" y="4569442"/>
            <a:ext cx="3532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</a:rPr>
              <a:t>BigQuery</a:t>
            </a:r>
            <a:r>
              <a:rPr lang="en-US" sz="2800" dirty="0" smtClean="0">
                <a:solidFill>
                  <a:schemeClr val="accent6"/>
                </a:solidFill>
              </a:rPr>
              <a:t> Project</a:t>
            </a:r>
          </a:p>
          <a:p>
            <a:r>
              <a:rPr lang="en-US" sz="2800" dirty="0" smtClean="0"/>
              <a:t>korea-datathon-2018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841589" y="4600974"/>
            <a:ext cx="3436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Google Cloud Storage</a:t>
            </a:r>
          </a:p>
          <a:p>
            <a:r>
              <a:rPr lang="en-US" sz="2800" dirty="0" err="1" smtClean="0"/>
              <a:t>Physionet-data:MIMIC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02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8" y="0"/>
            <a:ext cx="513198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2139696"/>
            <a:ext cx="706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</a:t>
            </a:r>
            <a:r>
              <a:rPr lang="en-US" sz="2800" dirty="0" smtClean="0">
                <a:solidFill>
                  <a:schemeClr val="accent6"/>
                </a:solidFill>
              </a:rPr>
              <a:t>Gmail</a:t>
            </a:r>
            <a:r>
              <a:rPr lang="en-US" sz="2800" dirty="0" smtClean="0"/>
              <a:t> and accept the invitation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“</a:t>
            </a:r>
            <a:r>
              <a:rPr lang="en-US" sz="2800" dirty="0" smtClean="0">
                <a:solidFill>
                  <a:schemeClr val="accent6"/>
                </a:solidFill>
              </a:rPr>
              <a:t>My group</a:t>
            </a:r>
            <a:r>
              <a:rPr lang="en-US" sz="2800" dirty="0" smtClean="0"/>
              <a:t>”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 will now see “</a:t>
            </a:r>
            <a:r>
              <a:rPr lang="en-US" sz="2800" dirty="0" err="1" smtClean="0">
                <a:solidFill>
                  <a:schemeClr val="accent6"/>
                </a:solidFill>
              </a:rPr>
              <a:t>Datathon</a:t>
            </a:r>
            <a:r>
              <a:rPr lang="en-US" sz="2800" dirty="0" smtClean="0">
                <a:solidFill>
                  <a:schemeClr val="accent6"/>
                </a:solidFill>
              </a:rPr>
              <a:t> Korea 2018</a:t>
            </a:r>
            <a:r>
              <a:rPr lang="en-US" sz="2800" dirty="0" smtClean="0"/>
              <a:t>”</a:t>
            </a:r>
            <a:endParaRPr lang="en-US" sz="2400" dirty="0"/>
          </a:p>
        </p:txBody>
      </p:sp>
      <p:sp>
        <p:nvSpPr>
          <p:cNvPr id="6" name="Frame 5"/>
          <p:cNvSpPr/>
          <p:nvPr/>
        </p:nvSpPr>
        <p:spPr>
          <a:xfrm>
            <a:off x="7407876" y="5274808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06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the link below</a:t>
            </a:r>
            <a:br>
              <a:rPr lang="en-US" sz="2800" dirty="0" smtClean="0"/>
            </a:br>
            <a:r>
              <a:rPr lang="en-US" sz="2800" i="1" u="sng" dirty="0" err="1" smtClean="0">
                <a:solidFill>
                  <a:schemeClr val="accent3"/>
                </a:solidFill>
              </a:rPr>
              <a:t>console.cloud.google.com</a:t>
            </a:r>
            <a:r>
              <a:rPr lang="en-US" sz="2800" i="1" u="sng" dirty="0" smtClean="0">
                <a:solidFill>
                  <a:schemeClr val="accent3"/>
                </a:solidFill>
              </a:rPr>
              <a:t>/</a:t>
            </a:r>
            <a:r>
              <a:rPr lang="en-US" sz="2800" i="1" u="sng" dirty="0" err="1" smtClean="0">
                <a:solidFill>
                  <a:schemeClr val="accent3"/>
                </a:solidFill>
              </a:rPr>
              <a:t>bigquery</a:t>
            </a:r>
            <a:endParaRPr lang="en-US" sz="2800" i="1" u="sng" dirty="0" smtClean="0">
              <a:solidFill>
                <a:schemeClr val="accent3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 are now a member of</a:t>
            </a:r>
            <a:br>
              <a:rPr lang="en-US" sz="2800" dirty="0" smtClean="0"/>
            </a:br>
            <a:r>
              <a:rPr lang="en-US" sz="2800" dirty="0" smtClean="0"/>
              <a:t>“Datathon-korea-2018”</a:t>
            </a:r>
          </a:p>
        </p:txBody>
      </p:sp>
      <p:sp>
        <p:nvSpPr>
          <p:cNvPr id="6" name="Frame 5"/>
          <p:cNvSpPr/>
          <p:nvPr/>
        </p:nvSpPr>
        <p:spPr>
          <a:xfrm>
            <a:off x="7407876" y="5274808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26" y="0"/>
            <a:ext cx="5118847" cy="685800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8915398" y="-83883"/>
            <a:ext cx="1552075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9484893" y="2615380"/>
            <a:ext cx="1552075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2139696"/>
            <a:ext cx="586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Switch to “</a:t>
            </a:r>
            <a:r>
              <a:rPr lang="en-US" sz="2800" dirty="0" smtClean="0">
                <a:solidFill>
                  <a:schemeClr val="accent6"/>
                </a:solidFill>
              </a:rPr>
              <a:t>classical UI</a:t>
            </a:r>
            <a:r>
              <a:rPr lang="en-US" sz="28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8915400" y="628650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Select  “</a:t>
            </a:r>
            <a:r>
              <a:rPr lang="en-US" sz="2800" dirty="0" smtClean="0">
                <a:solidFill>
                  <a:schemeClr val="accent6"/>
                </a:solidFill>
              </a:rPr>
              <a:t>Switch to project</a:t>
            </a:r>
            <a:r>
              <a:rPr lang="en-US" sz="2800" dirty="0" smtClean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Select “</a:t>
            </a:r>
            <a:r>
              <a:rPr lang="en-US" sz="2800" dirty="0" smtClean="0">
                <a:solidFill>
                  <a:schemeClr val="accent6"/>
                </a:solidFill>
              </a:rPr>
              <a:t>Display project</a:t>
            </a:r>
            <a:r>
              <a:rPr lang="en-US" sz="2800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0"/>
            <a:ext cx="6489700" cy="68580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695950" y="3086100"/>
            <a:ext cx="2266950" cy="4953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810500" y="3733800"/>
            <a:ext cx="2381250" cy="47625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0020300" y="5962650"/>
            <a:ext cx="2266950" cy="4953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Type “</a:t>
            </a:r>
            <a:r>
              <a:rPr lang="en-US" sz="2400" dirty="0" err="1" smtClean="0">
                <a:solidFill>
                  <a:schemeClr val="accent6"/>
                </a:solidFill>
              </a:rPr>
              <a:t>Physionet</a:t>
            </a:r>
            <a:r>
              <a:rPr lang="en-US" sz="2400" dirty="0" smtClean="0">
                <a:solidFill>
                  <a:schemeClr val="accent6"/>
                </a:solidFill>
              </a:rPr>
              <a:t>-data</a:t>
            </a:r>
            <a:r>
              <a:rPr lang="en-US" sz="2400" dirty="0" smtClean="0"/>
              <a:t>” and click 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0"/>
            <a:ext cx="648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Physionet</a:t>
            </a:r>
            <a:r>
              <a:rPr lang="en-US" sz="2400" dirty="0" smtClean="0"/>
              <a:t>-data is now available to you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You can now browse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0"/>
            <a:ext cx="5829300" cy="68580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6330431" y="2463286"/>
            <a:ext cx="1152720" cy="35456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Open a new window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Go to the </a:t>
            </a:r>
            <a:r>
              <a:rPr lang="en-US" sz="2400" dirty="0" smtClean="0">
                <a:solidFill>
                  <a:schemeClr val="accent6"/>
                </a:solidFill>
              </a:rPr>
              <a:t>New UI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Switch</a:t>
            </a:r>
            <a:r>
              <a:rPr lang="en-US" sz="2400" dirty="0" smtClean="0"/>
              <a:t> your project to “</a:t>
            </a:r>
            <a:r>
              <a:rPr lang="en-US" sz="2400" dirty="0" smtClean="0">
                <a:solidFill>
                  <a:schemeClr val="accent6"/>
                </a:solidFill>
              </a:rPr>
              <a:t>datathon-korea-2018</a:t>
            </a:r>
            <a:r>
              <a:rPr lang="en-US" sz="2400" dirty="0" smtClean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Now you can query from </a:t>
            </a:r>
            <a:r>
              <a:rPr lang="en-US" sz="2400" dirty="0" err="1" smtClean="0"/>
              <a:t>mimiciii</a:t>
            </a:r>
            <a:r>
              <a:rPr lang="en-US" sz="2400" dirty="0" smtClean="0"/>
              <a:t>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0"/>
            <a:ext cx="554355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8369643" y="-22646"/>
            <a:ext cx="1326292" cy="387771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2" y="1720185"/>
            <a:ext cx="7342400" cy="344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4447" y="5266134"/>
            <a:ext cx="612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must specify the source of database!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4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2747" y="5266134"/>
            <a:ext cx="8755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It is also possible to save your query results in your project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47" y="1502515"/>
            <a:ext cx="6389721" cy="37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of </a:t>
            </a:r>
            <a:r>
              <a:rPr lang="en-US" dirty="0" err="1" smtClean="0"/>
              <a:t>MIMICiii</a:t>
            </a:r>
            <a:r>
              <a:rPr lang="en-US" dirty="0" smtClean="0"/>
              <a:t>  </a:t>
            </a:r>
            <a:r>
              <a:rPr lang="en-US" dirty="0">
                <a:solidFill>
                  <a:schemeClr val="accent6"/>
                </a:solidFill>
              </a:rPr>
              <a:t>S</a:t>
            </a:r>
            <a:r>
              <a:rPr lang="en-US" dirty="0" smtClean="0">
                <a:solidFill>
                  <a:schemeClr val="accent6"/>
                </a:solidFill>
              </a:rPr>
              <a:t>chema</a:t>
            </a:r>
          </a:p>
          <a:p>
            <a:r>
              <a:rPr lang="en-US" dirty="0" smtClean="0"/>
              <a:t>Working with the </a:t>
            </a:r>
            <a:r>
              <a:rPr lang="en-US" dirty="0" err="1" smtClean="0"/>
              <a:t>MIMICiii</a:t>
            </a:r>
            <a:r>
              <a:rPr lang="en-US" dirty="0" smtClean="0"/>
              <a:t> database using </a:t>
            </a:r>
            <a:r>
              <a:rPr lang="en-US" dirty="0" smtClean="0">
                <a:solidFill>
                  <a:schemeClr val="accent6"/>
                </a:solidFill>
              </a:rPr>
              <a:t>SQL</a:t>
            </a:r>
          </a:p>
          <a:p>
            <a:r>
              <a:rPr lang="en-US" dirty="0" smtClean="0"/>
              <a:t>Simple statistical analysis using Python3 in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1288"/>
            <a:ext cx="267970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60" y="4001294"/>
            <a:ext cx="2479687" cy="255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97" y="4667986"/>
            <a:ext cx="2275219" cy="122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473" y="320671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2747" y="5538508"/>
            <a:ext cx="8279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can even merge your own table with </a:t>
            </a:r>
            <a:r>
              <a:rPr lang="en-US" sz="2800" dirty="0" err="1" smtClean="0"/>
              <a:t>mimiciii</a:t>
            </a:r>
            <a:r>
              <a:rPr lang="en-US" sz="2800" dirty="0" smtClean="0"/>
              <a:t> tables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41500"/>
            <a:ext cx="10223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/>
              <a:t> with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68" y="3606800"/>
            <a:ext cx="32512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720185"/>
            <a:ext cx="8611986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Colab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smtClean="0"/>
              <a:t>is a </a:t>
            </a:r>
            <a:r>
              <a:rPr lang="en-US" sz="2800" dirty="0" err="1" smtClean="0">
                <a:solidFill>
                  <a:schemeClr val="accent6"/>
                </a:solidFill>
              </a:rPr>
              <a:t>Jupyter</a:t>
            </a:r>
            <a:r>
              <a:rPr lang="en-US" sz="2800" dirty="0" smtClean="0">
                <a:solidFill>
                  <a:schemeClr val="accent6"/>
                </a:solidFill>
              </a:rPr>
              <a:t>-like</a:t>
            </a:r>
            <a:r>
              <a:rPr lang="en-US" sz="2800" dirty="0" smtClean="0"/>
              <a:t> service within google cloud sever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It is possible to query database in </a:t>
            </a:r>
            <a:r>
              <a:rPr lang="en-US" sz="2800" dirty="0" err="1" smtClean="0">
                <a:solidFill>
                  <a:schemeClr val="accent6"/>
                </a:solidFill>
              </a:rPr>
              <a:t>Bigquery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Your are able to develop machine learning models with pre-installed machine learning packages such as </a:t>
            </a:r>
            <a:r>
              <a:rPr lang="en-US" sz="2800" dirty="0" err="1">
                <a:solidFill>
                  <a:schemeClr val="accent6"/>
                </a:solidFill>
              </a:rPr>
              <a:t>T</a:t>
            </a:r>
            <a:r>
              <a:rPr lang="en-US" sz="2800" dirty="0" err="1" smtClean="0">
                <a:solidFill>
                  <a:schemeClr val="accent6"/>
                </a:solidFill>
              </a:rPr>
              <a:t>ensorflow</a:t>
            </a:r>
            <a:r>
              <a:rPr lang="en-US" sz="2800" dirty="0" smtClean="0"/>
              <a:t>, </a:t>
            </a:r>
            <a:r>
              <a:rPr lang="en-US" sz="2800" dirty="0" err="1" smtClean="0">
                <a:solidFill>
                  <a:schemeClr val="accent6"/>
                </a:solidFill>
              </a:rPr>
              <a:t>Sklearn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smtClean="0"/>
              <a:t>and </a:t>
            </a:r>
            <a:r>
              <a:rPr lang="en-US" sz="2800" dirty="0" err="1" smtClean="0">
                <a:solidFill>
                  <a:schemeClr val="accent6"/>
                </a:solidFill>
              </a:rPr>
              <a:t>Pytorch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Currently </a:t>
            </a:r>
            <a:r>
              <a:rPr lang="en-US" sz="2800" dirty="0" smtClean="0">
                <a:solidFill>
                  <a:schemeClr val="accent6"/>
                </a:solidFill>
              </a:rPr>
              <a:t>only Python </a:t>
            </a:r>
            <a:r>
              <a:rPr lang="en-US" sz="2800" dirty="0" smtClean="0"/>
              <a:t>is supported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20185"/>
            <a:ext cx="8611986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lvl="0" indent="-457200">
              <a:buFont typeface="Arial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charset="0"/>
              <a:buChar char="•"/>
            </a:pPr>
            <a:r>
              <a:rPr lang="en-US" sz="2800" dirty="0" smtClean="0"/>
              <a:t>Go to the link below</a:t>
            </a:r>
            <a:endParaRPr lang="en-US" sz="2800" dirty="0"/>
          </a:p>
          <a:p>
            <a:pPr marL="457200" lvl="0" indent="-457200"/>
            <a:r>
              <a:rPr lang="en-US" sz="2800" u="sng" dirty="0" smtClean="0">
                <a:solidFill>
                  <a:schemeClr val="accent3"/>
                </a:solidFill>
                <a:hlinkClick r:id="rId3"/>
              </a:rPr>
              <a:t>https://</a:t>
            </a:r>
            <a:r>
              <a:rPr lang="en-US" sz="2800" u="sng" dirty="0" smtClean="0">
                <a:solidFill>
                  <a:schemeClr val="accent3"/>
                </a:solidFill>
                <a:hlinkClick r:id="rId3"/>
              </a:rPr>
              <a:t>github.com/Youngseok0001/korea-datathon</a:t>
            </a:r>
            <a:endParaRPr lang="en-US" sz="2800" u="sng" dirty="0" smtClean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902" y="398957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35" y="0"/>
            <a:ext cx="65621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Please click</a:t>
            </a:r>
            <a:r>
              <a:rPr lang="en-US" sz="2400" u="sng" dirty="0" smtClean="0"/>
              <a:t> </a:t>
            </a:r>
            <a:r>
              <a:rPr lang="en-US" sz="2400" u="sng" dirty="0" smtClean="0">
                <a:solidFill>
                  <a:schemeClr val="accent6"/>
                </a:solidFill>
              </a:rPr>
              <a:t>Python </a:t>
            </a:r>
            <a:r>
              <a:rPr lang="en-US" sz="2400" u="sng" dirty="0" err="1" smtClean="0">
                <a:solidFill>
                  <a:schemeClr val="accent6"/>
                </a:solidFill>
              </a:rPr>
              <a:t>colab</a:t>
            </a:r>
            <a:r>
              <a:rPr lang="en-US" sz="2400" dirty="0"/>
              <a:t> </a:t>
            </a:r>
            <a:r>
              <a:rPr lang="en-US" sz="2400" dirty="0" smtClean="0"/>
              <a:t>highlighted</a:t>
            </a:r>
            <a:endParaRPr lang="en-US" sz="2400" dirty="0" smtClean="0"/>
          </a:p>
        </p:txBody>
      </p:sp>
      <p:sp>
        <p:nvSpPr>
          <p:cNvPr id="10" name="Frame 9"/>
          <p:cNvSpPr/>
          <p:nvPr/>
        </p:nvSpPr>
        <p:spPr>
          <a:xfrm>
            <a:off x="6789008" y="3135358"/>
            <a:ext cx="1326292" cy="387771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 Let us import necessary libraries first</a:t>
            </a:r>
            <a:br>
              <a:rPr lang="en-US" sz="2400" dirty="0" smtClean="0"/>
            </a:br>
            <a:r>
              <a:rPr lang="en-US" sz="2400" dirty="0" smtClean="0"/>
              <a:t>*(please remove `</a:t>
            </a:r>
            <a:r>
              <a:rPr lang="en-US" sz="2400" dirty="0" err="1" smtClean="0">
                <a:solidFill>
                  <a:schemeClr val="accent6"/>
                </a:solidFill>
              </a:rPr>
              <a:t>createtableone</a:t>
            </a:r>
            <a:r>
              <a:rPr lang="en-US" sz="2400" dirty="0" err="1" smtClean="0"/>
              <a:t>`library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Each cell can be executed by pressing </a:t>
            </a:r>
            <a:br>
              <a:rPr lang="en-US" sz="2400" dirty="0" smtClean="0"/>
            </a:br>
            <a:r>
              <a:rPr lang="en-US" sz="2400" dirty="0" err="1" smtClean="0">
                <a:solidFill>
                  <a:schemeClr val="accent6"/>
                </a:solidFill>
              </a:rPr>
              <a:t>Shitt+Enter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9" y="0"/>
            <a:ext cx="607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Run the </a:t>
            </a:r>
            <a:r>
              <a:rPr lang="en-US" sz="2400" dirty="0" smtClean="0">
                <a:solidFill>
                  <a:schemeClr val="accent6"/>
                </a:solidFill>
              </a:rPr>
              <a:t>next three </a:t>
            </a:r>
            <a:r>
              <a:rPr lang="en-US" sz="2400" dirty="0" err="1" smtClean="0">
                <a:solidFill>
                  <a:schemeClr val="accent6"/>
                </a:solidFill>
              </a:rPr>
              <a:t>cosecutive</a:t>
            </a:r>
            <a:r>
              <a:rPr lang="en-US" sz="2400" dirty="0" smtClean="0"/>
              <a:t> cells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You will asked to provide an </a:t>
            </a:r>
            <a:r>
              <a:rPr lang="en-US" sz="2400" dirty="0" err="1" smtClean="0">
                <a:solidFill>
                  <a:schemeClr val="accent6"/>
                </a:solidFill>
              </a:rPr>
              <a:t>authentification</a:t>
            </a:r>
            <a:r>
              <a:rPr lang="en-US" sz="2400" dirty="0" smtClean="0"/>
              <a:t> code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Set your Google project environment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Create a wrapper function for easy query</a:t>
            </a:r>
            <a:br>
              <a:rPr lang="en-US" sz="2400" dirty="0" smtClean="0"/>
            </a:b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34" y="0"/>
            <a:ext cx="5038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76" y="1529323"/>
            <a:ext cx="9512300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6276" y="5249210"/>
            <a:ext cx="9512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This query selects </a:t>
            </a:r>
            <a:r>
              <a:rPr lang="en-US" sz="2400" dirty="0">
                <a:solidFill>
                  <a:schemeClr val="accent6"/>
                </a:solidFill>
              </a:rPr>
              <a:t>all columns </a:t>
            </a:r>
            <a:r>
              <a:rPr lang="en-US" sz="2400" dirty="0"/>
              <a:t>from </a:t>
            </a:r>
            <a:r>
              <a:rPr lang="en-US" sz="2400" dirty="0" smtClean="0"/>
              <a:t>the </a:t>
            </a:r>
            <a:r>
              <a:rPr lang="en-US" sz="2400" dirty="0" smtClean="0">
                <a:solidFill>
                  <a:schemeClr val="accent6"/>
                </a:solidFill>
              </a:rPr>
              <a:t>patients </a:t>
            </a:r>
            <a:r>
              <a:rPr lang="en-US" sz="2400" dirty="0">
                <a:solidFill>
                  <a:schemeClr val="accent6"/>
                </a:solidFill>
              </a:rPr>
              <a:t>table</a:t>
            </a:r>
            <a:r>
              <a:rPr lang="en-US" sz="2400" dirty="0"/>
              <a:t> where </a:t>
            </a:r>
            <a:r>
              <a:rPr lang="en-US" sz="2400" dirty="0" err="1">
                <a:solidFill>
                  <a:schemeClr val="accent6"/>
                </a:solidFill>
              </a:rPr>
              <a:t>subject_id</a:t>
            </a:r>
            <a:r>
              <a:rPr lang="en-US" sz="2400" dirty="0"/>
              <a:t> is either </a:t>
            </a:r>
            <a:r>
              <a:rPr lang="en-US" sz="2400" dirty="0">
                <a:solidFill>
                  <a:schemeClr val="accent6"/>
                </a:solidFill>
              </a:rPr>
              <a:t>10006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6"/>
                </a:solidFill>
              </a:rPr>
              <a:t>10040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accent6"/>
                </a:solidFill>
              </a:rPr>
              <a:t>10111</a:t>
            </a:r>
            <a:r>
              <a:rPr lang="en-US" sz="2400" dirty="0" smtClean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Since patients table is a table which contains </a:t>
            </a:r>
            <a:r>
              <a:rPr lang="en-US" sz="2400" dirty="0" smtClean="0">
                <a:solidFill>
                  <a:schemeClr val="accent6"/>
                </a:solidFill>
              </a:rPr>
              <a:t>a list of unique </a:t>
            </a:r>
            <a:r>
              <a:rPr lang="en-US" sz="2400" dirty="0" err="1" smtClean="0">
                <a:solidFill>
                  <a:schemeClr val="accent6"/>
                </a:solidFill>
              </a:rPr>
              <a:t>subject_id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/>
              <a:t>and their basic </a:t>
            </a:r>
            <a:r>
              <a:rPr lang="en-US" sz="2400" dirty="0" err="1" smtClean="0"/>
              <a:t>informations,it</a:t>
            </a:r>
            <a:r>
              <a:rPr lang="en-US" sz="2400" dirty="0" smtClean="0"/>
              <a:t> will only output 3 observations.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15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82" y="1417437"/>
            <a:ext cx="8214088" cy="3831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0576" y="5249210"/>
            <a:ext cx="951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This query merges the three core tables, “</a:t>
            </a:r>
            <a:r>
              <a:rPr lang="en-US" sz="2400" dirty="0" err="1" smtClean="0">
                <a:solidFill>
                  <a:schemeClr val="accent6"/>
                </a:solidFill>
              </a:rPr>
              <a:t>patietns</a:t>
            </a:r>
            <a:r>
              <a:rPr lang="en-US" sz="2400" dirty="0" smtClean="0"/>
              <a:t>”, “</a:t>
            </a:r>
            <a:r>
              <a:rPr lang="en-US" sz="2400" dirty="0" smtClean="0">
                <a:solidFill>
                  <a:schemeClr val="accent6"/>
                </a:solidFill>
              </a:rPr>
              <a:t>admissions</a:t>
            </a:r>
            <a:r>
              <a:rPr lang="en-US" sz="2400" dirty="0" smtClean="0"/>
              <a:t>” and “</a:t>
            </a:r>
            <a:r>
              <a:rPr lang="en-US" sz="2400" dirty="0" err="1" smtClean="0">
                <a:solidFill>
                  <a:schemeClr val="accent6"/>
                </a:solidFill>
              </a:rPr>
              <a:t>icustays</a:t>
            </a:r>
            <a:r>
              <a:rPr lang="en-US" sz="2400" dirty="0" smtClean="0"/>
              <a:t>”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Note that </a:t>
            </a:r>
            <a:r>
              <a:rPr lang="en-US" sz="2400" dirty="0" err="1" smtClean="0">
                <a:solidFill>
                  <a:schemeClr val="accent6"/>
                </a:solidFill>
              </a:rPr>
              <a:t>intime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/>
              <a:t>always happens </a:t>
            </a:r>
            <a:r>
              <a:rPr lang="en-US" sz="2400" dirty="0" smtClean="0">
                <a:solidFill>
                  <a:schemeClr val="accent6"/>
                </a:solidFill>
              </a:rPr>
              <a:t>later</a:t>
            </a:r>
            <a:r>
              <a:rPr lang="en-US" sz="2400" dirty="0" smtClean="0"/>
              <a:t> than </a:t>
            </a:r>
            <a:r>
              <a:rPr lang="en-US" sz="2400" dirty="0" err="1" smtClean="0">
                <a:solidFill>
                  <a:schemeClr val="accent6"/>
                </a:solidFill>
              </a:rPr>
              <a:t>admittime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66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5249210"/>
            <a:ext cx="951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You will often need to </a:t>
            </a:r>
            <a:r>
              <a:rPr lang="en-US" sz="2400" dirty="0" smtClean="0">
                <a:solidFill>
                  <a:schemeClr val="accent6"/>
                </a:solidFill>
              </a:rPr>
              <a:t>aggregate</a:t>
            </a:r>
            <a:r>
              <a:rPr lang="en-US" sz="2400" dirty="0" smtClean="0"/>
              <a:t> values over </a:t>
            </a:r>
            <a:r>
              <a:rPr lang="en-US" sz="2400" dirty="0" smtClean="0">
                <a:solidFill>
                  <a:schemeClr val="accent6"/>
                </a:solidFill>
              </a:rPr>
              <a:t>each </a:t>
            </a:r>
            <a:r>
              <a:rPr lang="en-US" sz="2400" dirty="0" err="1" smtClean="0">
                <a:solidFill>
                  <a:schemeClr val="accent6"/>
                </a:solidFill>
              </a:rPr>
              <a:t>icustay_id</a:t>
            </a:r>
            <a:r>
              <a:rPr lang="en-US" sz="2400" dirty="0" smtClean="0"/>
              <a:t>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The query above uses the “</a:t>
            </a:r>
            <a:r>
              <a:rPr lang="en-US" sz="2400" dirty="0" err="1" smtClean="0">
                <a:solidFill>
                  <a:schemeClr val="accent6"/>
                </a:solidFill>
              </a:rPr>
              <a:t>group_by</a:t>
            </a:r>
            <a:r>
              <a:rPr lang="en-US" sz="2400" dirty="0" smtClean="0"/>
              <a:t>” </a:t>
            </a:r>
            <a:r>
              <a:rPr lang="en-US" sz="2400" dirty="0" err="1" smtClean="0"/>
              <a:t>cluase</a:t>
            </a:r>
            <a:r>
              <a:rPr lang="en-US" sz="2400" dirty="0" smtClean="0"/>
              <a:t> to get the </a:t>
            </a:r>
            <a:r>
              <a:rPr lang="en-US" sz="2400" dirty="0" smtClean="0">
                <a:solidFill>
                  <a:schemeClr val="accent6"/>
                </a:solidFill>
              </a:rPr>
              <a:t>max </a:t>
            </a:r>
            <a:r>
              <a:rPr lang="en-US" sz="2400" dirty="0" err="1" smtClean="0">
                <a:solidFill>
                  <a:schemeClr val="accent6"/>
                </a:solidFill>
              </a:rPr>
              <a:t>HeartRate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/>
              <a:t>of each ICU case.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1341089"/>
            <a:ext cx="9512674" cy="39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26" y="1500188"/>
            <a:ext cx="8077200" cy="35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0576" y="5249210"/>
            <a:ext cx="951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It is very critical to note that </a:t>
            </a:r>
            <a:r>
              <a:rPr lang="en-US" sz="2400" dirty="0" smtClean="0">
                <a:solidFill>
                  <a:schemeClr val="accent6"/>
                </a:solidFill>
              </a:rPr>
              <a:t>patients with their age above 91.5 are </a:t>
            </a:r>
            <a:r>
              <a:rPr lang="en-US" sz="2400" dirty="0">
                <a:solidFill>
                  <a:schemeClr val="accent6"/>
                </a:solidFill>
              </a:rPr>
              <a:t/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 smtClean="0">
                <a:solidFill>
                  <a:schemeClr val="accent6"/>
                </a:solidFill>
              </a:rPr>
              <a:t>de-identified by shifting their date of birth</a:t>
            </a:r>
            <a:r>
              <a:rPr lang="en-US" sz="2400" dirty="0" smtClean="0"/>
              <a:t>.  You will therefore often see patients to their age well above 200. </a:t>
            </a:r>
            <a:r>
              <a:rPr lang="en-US" sz="2400" dirty="0" smtClean="0">
                <a:solidFill>
                  <a:schemeClr val="accent6"/>
                </a:solidFill>
              </a:rPr>
              <a:t>Please set their age to 91.5 </a:t>
            </a:r>
          </a:p>
        </p:txBody>
      </p:sp>
    </p:spTree>
    <p:extLst>
      <p:ext uri="{BB962C8B-B14F-4D97-AF65-F5344CB8AC3E}">
        <p14:creationId xmlns:p14="http://schemas.microsoft.com/office/powerpoint/2010/main" val="13477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MIMICiii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5023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744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publicly available database released from </a:t>
            </a:r>
            <a:r>
              <a:rPr lang="en-US" dirty="0" smtClean="0">
                <a:solidFill>
                  <a:schemeClr val="accent6"/>
                </a:solidFill>
              </a:rPr>
              <a:t>MIT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De-identified records from </a:t>
            </a:r>
            <a:r>
              <a:rPr lang="en-US" dirty="0">
                <a:solidFill>
                  <a:schemeClr val="accent6"/>
                </a:solidFill>
              </a:rPr>
              <a:t>Beth Israel Deaconess Medical Center </a:t>
            </a:r>
            <a:r>
              <a:rPr lang="en-US" dirty="0"/>
              <a:t>between </a:t>
            </a:r>
            <a:r>
              <a:rPr lang="en-US" dirty="0" smtClean="0"/>
              <a:t>2001 ~ 2012.</a:t>
            </a:r>
          </a:p>
          <a:p>
            <a:r>
              <a:rPr lang="en-US" dirty="0"/>
              <a:t>Contains detailed information of  patients’  history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(Demographic, </a:t>
            </a:r>
            <a:r>
              <a:rPr lang="en-US" dirty="0" smtClean="0">
                <a:solidFill>
                  <a:schemeClr val="accent6"/>
                </a:solidFill>
              </a:rPr>
              <a:t>Diagnosis, Vital </a:t>
            </a:r>
            <a:r>
              <a:rPr lang="en-US" dirty="0">
                <a:solidFill>
                  <a:schemeClr val="accent6"/>
                </a:solidFill>
              </a:rPr>
              <a:t>signs, Medication, </a:t>
            </a:r>
            <a:r>
              <a:rPr lang="en-US" dirty="0" err="1">
                <a:solidFill>
                  <a:schemeClr val="accent6"/>
                </a:solidFill>
              </a:rPr>
              <a:t>Notevents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b="1" dirty="0" smtClean="0">
                <a:solidFill>
                  <a:schemeClr val="accent6"/>
                </a:solidFill>
              </a:rPr>
              <a:t>)</a:t>
            </a:r>
            <a:endParaRPr lang="en-US" dirty="0"/>
          </a:p>
          <a:p>
            <a:r>
              <a:rPr lang="en-US" dirty="0" smtClean="0"/>
              <a:t>Only Patients who stayed in(Intense Care Unit) </a:t>
            </a:r>
            <a:r>
              <a:rPr lang="en-US" dirty="0" smtClean="0">
                <a:solidFill>
                  <a:schemeClr val="accent6"/>
                </a:solidFill>
              </a:rPr>
              <a:t>ICU</a:t>
            </a:r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291" y="5075688"/>
            <a:ext cx="2679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5249210"/>
            <a:ext cx="951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If your interest is only </a:t>
            </a:r>
            <a:r>
              <a:rPr lang="en-US" sz="2400" dirty="0" smtClean="0">
                <a:solidFill>
                  <a:schemeClr val="accent6"/>
                </a:solidFill>
              </a:rPr>
              <a:t>getting the patients’ primary diagnoses from their first hospital admission,</a:t>
            </a:r>
            <a:r>
              <a:rPr lang="en-US" sz="2400" dirty="0" smtClean="0"/>
              <a:t> use </a:t>
            </a:r>
            <a:r>
              <a:rPr lang="en-US" sz="2400" dirty="0" err="1" smtClean="0">
                <a:solidFill>
                  <a:schemeClr val="accent6"/>
                </a:solidFill>
              </a:rPr>
              <a:t>row_number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/>
              <a:t>or </a:t>
            </a:r>
            <a:r>
              <a:rPr lang="en-US" sz="2400" dirty="0" smtClean="0">
                <a:solidFill>
                  <a:schemeClr val="accent6"/>
                </a:solidFill>
              </a:rPr>
              <a:t>rank</a:t>
            </a:r>
            <a:r>
              <a:rPr lang="en-US" sz="2400" dirty="0" smtClean="0"/>
              <a:t> function to partition </a:t>
            </a:r>
            <a:r>
              <a:rPr lang="en-US" sz="2400" dirty="0" err="1" smtClean="0"/>
              <a:t>subject_id</a:t>
            </a:r>
            <a:r>
              <a:rPr lang="en-US" sz="2400" dirty="0" smtClean="0"/>
              <a:t> and order them with either their age of  </a:t>
            </a:r>
            <a:r>
              <a:rPr lang="en-US" sz="2400" dirty="0" err="1" smtClean="0"/>
              <a:t>admittime</a:t>
            </a:r>
            <a:r>
              <a:rPr lang="en-US" sz="2400" dirty="0" smtClean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108200"/>
            <a:ext cx="10375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5249210"/>
            <a:ext cx="951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If your interest is only </a:t>
            </a:r>
            <a:r>
              <a:rPr lang="en-US" sz="2400" dirty="0" smtClean="0">
                <a:solidFill>
                  <a:schemeClr val="accent6"/>
                </a:solidFill>
              </a:rPr>
              <a:t>getting the patients’ primary diagnoses from their first hospital admission,</a:t>
            </a:r>
            <a:r>
              <a:rPr lang="en-US" sz="2400" dirty="0" smtClean="0"/>
              <a:t> use </a:t>
            </a:r>
            <a:r>
              <a:rPr lang="en-US" sz="2400" dirty="0" err="1" smtClean="0">
                <a:solidFill>
                  <a:schemeClr val="accent6"/>
                </a:solidFill>
              </a:rPr>
              <a:t>row_number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/>
              <a:t>or </a:t>
            </a:r>
            <a:r>
              <a:rPr lang="en-US" sz="2400" dirty="0" smtClean="0">
                <a:solidFill>
                  <a:schemeClr val="accent6"/>
                </a:solidFill>
              </a:rPr>
              <a:t>rank</a:t>
            </a:r>
            <a:r>
              <a:rPr lang="en-US" sz="2400" dirty="0" smtClean="0"/>
              <a:t> function to partition </a:t>
            </a:r>
            <a:r>
              <a:rPr lang="en-US" sz="2400" dirty="0" err="1" smtClean="0"/>
              <a:t>subject_id</a:t>
            </a:r>
            <a:r>
              <a:rPr lang="en-US" sz="2400" dirty="0" smtClean="0"/>
              <a:t> and order them with either their age of  </a:t>
            </a:r>
            <a:r>
              <a:rPr lang="en-US" sz="2400" dirty="0" err="1" smtClean="0"/>
              <a:t>admittime</a:t>
            </a:r>
            <a:r>
              <a:rPr lang="en-US" sz="2400" dirty="0" smtClean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108200"/>
            <a:ext cx="10375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5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Workflow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20185"/>
            <a:ext cx="10515600" cy="4832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/>
              <a:t>The General workflow with </a:t>
            </a:r>
            <a:r>
              <a:rPr lang="en-US" sz="2800" dirty="0" err="1"/>
              <a:t>MIMICiii</a:t>
            </a:r>
            <a:r>
              <a:rPr lang="en-US" sz="2800" dirty="0"/>
              <a:t> data is as follows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Cohort selection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Diagnosis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 smtClean="0"/>
              <a:t>Labtest</a:t>
            </a:r>
            <a:r>
              <a:rPr lang="en-US" sz="2800" dirty="0" smtClean="0"/>
              <a:t> Results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VitalSign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Merge all the tables above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The reason for having features from various tables is to </a:t>
            </a:r>
            <a:r>
              <a:rPr lang="en-US" sz="2800" dirty="0" smtClean="0">
                <a:solidFill>
                  <a:schemeClr val="accent6"/>
                </a:solidFill>
              </a:rPr>
              <a:t>adjust for possible confounders</a:t>
            </a:r>
            <a:r>
              <a:rPr lang="en-US" sz="2800" dirty="0" smtClean="0"/>
              <a:t>.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Please refer to my </a:t>
            </a:r>
            <a:r>
              <a:rPr lang="en-US" sz="2800" dirty="0" smtClean="0">
                <a:solidFill>
                  <a:schemeClr val="accent6"/>
                </a:solidFill>
              </a:rPr>
              <a:t>python script</a:t>
            </a:r>
            <a:r>
              <a:rPr lang="en-US" sz="2800" dirty="0" smtClean="0"/>
              <a:t> for more details.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54335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</a:t>
            </a:r>
            <a:r>
              <a:rPr lang="en-US" dirty="0" smtClean="0">
                <a:solidFill>
                  <a:schemeClr val="accent6"/>
                </a:solidFill>
              </a:rPr>
              <a:t>: linear regression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1050" y="1684229"/>
            <a:ext cx="11391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One possible relation that we will look for is if there is any +</a:t>
            </a:r>
            <a:r>
              <a:rPr lang="en-US" sz="2800" dirty="0" err="1" smtClean="0"/>
              <a:t>ve</a:t>
            </a:r>
            <a:r>
              <a:rPr lang="en-US" sz="2800" dirty="0" smtClean="0"/>
              <a:t> or </a:t>
            </a:r>
            <a:r>
              <a:rPr lang="mr-IN" sz="2800" dirty="0" smtClean="0"/>
              <a:t>–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correlation between patients’ age and their length of stay in ICU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It can actually be observed that there is </a:t>
            </a:r>
            <a:br>
              <a:rPr lang="en-US" sz="2800" dirty="0" smtClean="0"/>
            </a:br>
            <a:r>
              <a:rPr lang="en-US" sz="2800" dirty="0" smtClean="0"/>
              <a:t>a slight relationship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However they are very week, evident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from their correlation matrix.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00" y="2800242"/>
            <a:ext cx="4990950" cy="3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Modeling</a:t>
            </a:r>
            <a:r>
              <a:rPr lang="en-US" dirty="0" err="1" smtClean="0">
                <a:solidFill>
                  <a:schemeClr val="accent6"/>
                </a:solidFill>
              </a:rPr>
              <a:t>:Logistic</a:t>
            </a:r>
            <a:r>
              <a:rPr lang="en-US" dirty="0" smtClean="0">
                <a:solidFill>
                  <a:schemeClr val="accent6"/>
                </a:solidFill>
              </a:rPr>
              <a:t> regressions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1050" y="1684229"/>
            <a:ext cx="113919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As shown from the previous plot, </a:t>
            </a:r>
            <a:r>
              <a:rPr lang="en-US" sz="2800" dirty="0" smtClean="0">
                <a:solidFill>
                  <a:schemeClr val="accent6"/>
                </a:solidFill>
              </a:rPr>
              <a:t>It may not actually be suitable to use</a:t>
            </a:r>
            <a:br>
              <a:rPr lang="en-US" sz="2800" dirty="0" smtClean="0">
                <a:solidFill>
                  <a:schemeClr val="accent6"/>
                </a:solidFill>
              </a:rPr>
            </a:br>
            <a:r>
              <a:rPr lang="en-US" sz="2800" dirty="0" smtClean="0">
                <a:solidFill>
                  <a:schemeClr val="accent6"/>
                </a:solidFill>
              </a:rPr>
              <a:t>linear regression</a:t>
            </a:r>
            <a:r>
              <a:rPr lang="en-US" sz="2800" dirty="0" smtClean="0"/>
              <a:t> as our model because most patients are old in general</a:t>
            </a:r>
            <a:br>
              <a:rPr lang="en-US" sz="2800" dirty="0" smtClean="0"/>
            </a:br>
            <a:r>
              <a:rPr lang="en-US" sz="2800" dirty="0" smtClean="0"/>
              <a:t>and thus </a:t>
            </a:r>
            <a:r>
              <a:rPr lang="en-US" sz="2800" dirty="0" smtClean="0">
                <a:solidFill>
                  <a:schemeClr val="accent6"/>
                </a:solidFill>
              </a:rPr>
              <a:t>not much data point is present in younger cohort</a:t>
            </a:r>
            <a:r>
              <a:rPr lang="en-US" sz="2800" dirty="0" smtClean="0"/>
              <a:t>. 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It is therefore not suitable to conclude that they actually follow a </a:t>
            </a:r>
            <a:r>
              <a:rPr lang="en-US" sz="2800" dirty="0" err="1" smtClean="0"/>
              <a:t>liear</a:t>
            </a:r>
            <a:r>
              <a:rPr lang="en-US" sz="2800" dirty="0" smtClean="0"/>
              <a:t> relationship(</a:t>
            </a:r>
            <a:r>
              <a:rPr lang="en-US" sz="2800" dirty="0" smtClean="0">
                <a:solidFill>
                  <a:schemeClr val="accent6"/>
                </a:solidFill>
              </a:rPr>
              <a:t>It could be non-linear</a:t>
            </a:r>
            <a:r>
              <a:rPr lang="en-US" sz="2800" dirty="0" smtClean="0"/>
              <a:t>)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Using </a:t>
            </a:r>
            <a:r>
              <a:rPr lang="en-US" sz="2800" dirty="0" smtClean="0">
                <a:solidFill>
                  <a:schemeClr val="accent6"/>
                </a:solidFill>
              </a:rPr>
              <a:t>logistic regression </a:t>
            </a:r>
            <a:r>
              <a:rPr lang="en-US" sz="2800" dirty="0" smtClean="0"/>
              <a:t>might be a safer choice in this case.</a:t>
            </a:r>
            <a:endParaRPr lang="en-US" sz="2800" dirty="0"/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/>
              <a:t>The example given from the script set cases with </a:t>
            </a:r>
            <a:r>
              <a:rPr lang="en-US" sz="2800" dirty="0" smtClean="0">
                <a:solidFill>
                  <a:schemeClr val="accent6"/>
                </a:solidFill>
              </a:rPr>
              <a:t>the length of stay &lt; 1 day as short and long for &gt;1 day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solidFill>
                  <a:schemeClr val="accent6"/>
                </a:solidFill>
              </a:rPr>
              <a:t>Logistic regression </a:t>
            </a:r>
            <a:r>
              <a:rPr lang="en-US" sz="2800" dirty="0" smtClean="0">
                <a:solidFill>
                  <a:schemeClr val="tx2"/>
                </a:solidFill>
              </a:rPr>
              <a:t>was then used to calculate the </a:t>
            </a:r>
            <a:r>
              <a:rPr lang="en-US" sz="2800" dirty="0" smtClean="0">
                <a:solidFill>
                  <a:schemeClr val="accent6"/>
                </a:solidFill>
              </a:rPr>
              <a:t>OR of staying longer for every unit(year) </a:t>
            </a:r>
            <a:r>
              <a:rPr lang="en-US" sz="2800" dirty="0" err="1" smtClean="0">
                <a:solidFill>
                  <a:schemeClr val="accent6"/>
                </a:solidFill>
              </a:rPr>
              <a:t>incerase</a:t>
            </a:r>
            <a:r>
              <a:rPr lang="en-US" sz="2800" dirty="0" smtClean="0">
                <a:solidFill>
                  <a:schemeClr val="accent6"/>
                </a:solidFill>
              </a:rPr>
              <a:t> in age</a:t>
            </a:r>
            <a:r>
              <a:rPr lang="en-US" sz="2800" dirty="0" smtClean="0">
                <a:solidFill>
                  <a:schemeClr val="tx2"/>
                </a:solidFill>
              </a:rPr>
              <a:t>. 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010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Numbers</a:t>
            </a:r>
            <a:endParaRPr lang="en-US" dirty="0"/>
          </a:p>
        </p:txBody>
      </p:sp>
      <p:sp>
        <p:nvSpPr>
          <p:cNvPr id="11" name="Google Shape;250;p31"/>
          <p:cNvSpPr txBox="1">
            <a:spLocks/>
          </p:cNvSpPr>
          <p:nvPr/>
        </p:nvSpPr>
        <p:spPr>
          <a:xfrm>
            <a:off x="685800" y="1363106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27 tables</a:t>
            </a:r>
            <a:endParaRPr lang="en" sz="4800" dirty="0">
              <a:solidFill>
                <a:schemeClr val="accent6"/>
              </a:solidFill>
            </a:endParaRPr>
          </a:p>
        </p:txBody>
      </p:sp>
      <p:sp>
        <p:nvSpPr>
          <p:cNvPr id="12" name="Google Shape;251;p31"/>
          <p:cNvSpPr txBox="1">
            <a:spLocks/>
          </p:cNvSpPr>
          <p:nvPr/>
        </p:nvSpPr>
        <p:spPr>
          <a:xfrm>
            <a:off x="685800" y="1931029"/>
            <a:ext cx="7772400" cy="734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ADMISSIONS, CAREGIVERS, CHARTEVENTS, </a:t>
            </a:r>
            <a:r>
              <a:rPr lang="mr-IN" sz="2400" dirty="0" smtClean="0"/>
              <a:t>……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" sz="2400" dirty="0"/>
          </a:p>
        </p:txBody>
      </p:sp>
      <p:sp>
        <p:nvSpPr>
          <p:cNvPr id="13" name="Google Shape;252;p31"/>
          <p:cNvSpPr txBox="1">
            <a:spLocks/>
          </p:cNvSpPr>
          <p:nvPr/>
        </p:nvSpPr>
        <p:spPr>
          <a:xfrm>
            <a:off x="685800" y="326502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59,000 admissions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14" name="Google Shape;253;p31"/>
          <p:cNvSpPr txBox="1">
            <a:spLocks/>
          </p:cNvSpPr>
          <p:nvPr/>
        </p:nvSpPr>
        <p:spPr>
          <a:xfrm>
            <a:off x="685799" y="3833291"/>
            <a:ext cx="8575431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 patient may have been admitted to the hospital more than once</a:t>
            </a:r>
            <a:endParaRPr lang="en" sz="2400" dirty="0"/>
          </a:p>
        </p:txBody>
      </p:sp>
      <p:sp>
        <p:nvSpPr>
          <p:cNvPr id="15" name="Google Shape;254;p31"/>
          <p:cNvSpPr txBox="1">
            <a:spLocks/>
          </p:cNvSpPr>
          <p:nvPr/>
        </p:nvSpPr>
        <p:spPr>
          <a:xfrm>
            <a:off x="685800" y="225063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46,000 patients</a:t>
            </a:r>
            <a:endParaRPr lang="en" sz="4800" dirty="0">
              <a:solidFill>
                <a:schemeClr val="accent6"/>
              </a:solidFill>
            </a:endParaRPr>
          </a:p>
        </p:txBody>
      </p:sp>
      <p:sp>
        <p:nvSpPr>
          <p:cNvPr id="16" name="Google Shape;255;p31"/>
          <p:cNvSpPr txBox="1">
            <a:spLocks/>
          </p:cNvSpPr>
          <p:nvPr/>
        </p:nvSpPr>
        <p:spPr>
          <a:xfrm>
            <a:off x="685800" y="2784012"/>
            <a:ext cx="7772400" cy="7035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46,520 distinct patients who have gone to ICU at least once</a:t>
            </a:r>
            <a:endParaRPr lang="en" sz="2400" dirty="0"/>
          </a:p>
        </p:txBody>
      </p:sp>
      <p:sp>
        <p:nvSpPr>
          <p:cNvPr id="18" name="Google Shape;252;p31"/>
          <p:cNvSpPr txBox="1">
            <a:spLocks/>
          </p:cNvSpPr>
          <p:nvPr/>
        </p:nvSpPr>
        <p:spPr>
          <a:xfrm>
            <a:off x="674078" y="422326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60,000 </a:t>
            </a:r>
            <a:r>
              <a:rPr lang="en-US" sz="4800" dirty="0" err="1" smtClean="0">
                <a:solidFill>
                  <a:schemeClr val="accent6"/>
                </a:solidFill>
              </a:rPr>
              <a:t>icustays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19" name="Google Shape;253;p31"/>
          <p:cNvSpPr txBox="1">
            <a:spLocks/>
          </p:cNvSpPr>
          <p:nvPr/>
        </p:nvSpPr>
        <p:spPr>
          <a:xfrm>
            <a:off x="674078" y="4750941"/>
            <a:ext cx="7772400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 single admission case could lead to multiple </a:t>
            </a:r>
            <a:r>
              <a:rPr lang="en-US" sz="2400" dirty="0" err="1" smtClean="0"/>
              <a:t>icustays</a:t>
            </a:r>
            <a:r>
              <a:rPr lang="en-US" sz="2400" dirty="0" smtClean="0"/>
              <a:t> </a:t>
            </a:r>
            <a:endParaRPr lang="en" sz="2400" dirty="0"/>
          </a:p>
        </p:txBody>
      </p:sp>
      <p:sp>
        <p:nvSpPr>
          <p:cNvPr id="23" name="Google Shape;252;p31"/>
          <p:cNvSpPr txBox="1">
            <a:spLocks/>
          </p:cNvSpPr>
          <p:nvPr/>
        </p:nvSpPr>
        <p:spPr>
          <a:xfrm>
            <a:off x="663639" y="5252480"/>
            <a:ext cx="9699561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5,000 </a:t>
            </a:r>
            <a:r>
              <a:rPr lang="en-US" sz="4800" dirty="0" err="1" smtClean="0">
                <a:solidFill>
                  <a:schemeClr val="accent6"/>
                </a:solidFill>
              </a:rPr>
              <a:t>chartevents</a:t>
            </a:r>
            <a:r>
              <a:rPr lang="en-US" sz="4800" dirty="0" smtClean="0">
                <a:solidFill>
                  <a:schemeClr val="accent6"/>
                </a:solidFill>
              </a:rPr>
              <a:t> per admission case 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24" name="Google Shape;253;p31"/>
          <p:cNvSpPr txBox="1">
            <a:spLocks/>
          </p:cNvSpPr>
          <p:nvPr/>
        </p:nvSpPr>
        <p:spPr>
          <a:xfrm>
            <a:off x="663640" y="5780161"/>
            <a:ext cx="7772400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5,000 chart observations(vital, medication, procedure,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292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57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/>
              <a:t>MIMICiii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997" y="2110109"/>
            <a:ext cx="7590857" cy="2646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6"/>
                </a:solidFill>
              </a:rPr>
              <a:t>Patients</a:t>
            </a:r>
            <a:r>
              <a:rPr lang="en-US" dirty="0" smtClean="0"/>
              <a:t>: a list of unique patients in MIMIC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Admissons</a:t>
            </a:r>
            <a:r>
              <a:rPr lang="en-US" dirty="0" smtClean="0"/>
              <a:t>: a list of unique hospital admissions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Icustays</a:t>
            </a:r>
            <a:r>
              <a:rPr lang="en-US" dirty="0" smtClean="0"/>
              <a:t>: a list of unique ICU stays.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Diagnoses_icd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/>
              <a:t>ICD diagnoses for patients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Chartevents</a:t>
            </a:r>
            <a:r>
              <a:rPr lang="en-US" dirty="0" smtClean="0"/>
              <a:t>: Contains all chart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73690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2611" y="8301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4" y="0"/>
            <a:ext cx="3796145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8322" y="6037757"/>
            <a:ext cx="613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https://mit-lcp.github.io/mimic-schema-spy/relationships.html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231775"/>
            <a:ext cx="10515600" cy="1325563"/>
          </a:xfrm>
        </p:spPr>
        <p:txBody>
          <a:bodyPr/>
          <a:lstStyle/>
          <a:p>
            <a:r>
              <a:rPr lang="en-US" dirty="0" smtClean="0"/>
              <a:t>The 3 core tables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49629"/>
              </p:ext>
            </p:extLst>
          </p:nvPr>
        </p:nvGraphicFramePr>
        <p:xfrm>
          <a:off x="552451" y="2109790"/>
          <a:ext cx="3124199" cy="2679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3049"/>
                <a:gridCol w="1581150"/>
              </a:tblGrid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25">
                          <a:effectLst/>
                        </a:rPr>
                        <a:t>Type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gender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STRING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dob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dod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expire_flag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41990"/>
              </p:ext>
            </p:extLst>
          </p:nvPr>
        </p:nvGraphicFramePr>
        <p:xfrm>
          <a:off x="4538273" y="2109793"/>
          <a:ext cx="3208655" cy="264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003"/>
                <a:gridCol w="1392652"/>
              </a:tblGrid>
              <a:tr h="259590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57150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Type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57150" marB="47625" anchor="ctr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hadm_id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admittime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dischtime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deathtime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02195"/>
              </p:ext>
            </p:extLst>
          </p:nvPr>
        </p:nvGraphicFramePr>
        <p:xfrm>
          <a:off x="8585860" y="2103391"/>
          <a:ext cx="2993074" cy="2646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537"/>
                <a:gridCol w="1496537"/>
              </a:tblGrid>
              <a:tr h="242649">
                <a:tc>
                  <a:txBody>
                    <a:bodyPr/>
                    <a:lstStyle/>
                    <a:p>
                      <a:pPr algn="l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57150" marB="476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Type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57150" marB="47625" anchor="ctr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hadm_id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icustay_id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DATETIME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outtime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1893" y="4867566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Patients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13576" y="4899897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Admissions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08312" y="4904518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Icustays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18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229" y="2386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 between the three tables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085967"/>
              </p:ext>
            </p:extLst>
          </p:nvPr>
        </p:nvGraphicFramePr>
        <p:xfrm>
          <a:off x="3993573" y="1711904"/>
          <a:ext cx="4096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6622473" y="4405745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79673" y="3486727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81455" y="3785973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79673" y="2551280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481455" y="2821709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0873" y="3135745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7" idx="0"/>
            <a:endCxn id="8" idx="3"/>
          </p:cNvCxnSpPr>
          <p:nvPr/>
        </p:nvCxnSpPr>
        <p:spPr>
          <a:xfrm flipV="1">
            <a:off x="6724073" y="3660169"/>
            <a:ext cx="385358" cy="745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7"/>
            <a:endCxn id="9" idx="3"/>
          </p:cNvCxnSpPr>
          <p:nvPr/>
        </p:nvCxnSpPr>
        <p:spPr>
          <a:xfrm flipV="1">
            <a:off x="6795915" y="3959415"/>
            <a:ext cx="715298" cy="47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0"/>
            <a:endCxn id="10" idx="4"/>
          </p:cNvCxnSpPr>
          <p:nvPr/>
        </p:nvCxnSpPr>
        <p:spPr>
          <a:xfrm flipV="1">
            <a:off x="7181273" y="2754480"/>
            <a:ext cx="0" cy="732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11" idx="3"/>
          </p:cNvCxnSpPr>
          <p:nvPr/>
        </p:nvCxnSpPr>
        <p:spPr>
          <a:xfrm flipV="1">
            <a:off x="7253115" y="2995151"/>
            <a:ext cx="258098" cy="521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7"/>
            <a:endCxn id="12" idx="4"/>
          </p:cNvCxnSpPr>
          <p:nvPr/>
        </p:nvCxnSpPr>
        <p:spPr>
          <a:xfrm flipV="1">
            <a:off x="7654897" y="3338945"/>
            <a:ext cx="237576" cy="476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29" y="343860"/>
            <a:ext cx="10515600" cy="1325563"/>
          </a:xfrm>
        </p:spPr>
        <p:txBody>
          <a:bodyPr/>
          <a:lstStyle/>
          <a:p>
            <a:r>
              <a:rPr lang="en-US" dirty="0" err="1" smtClean="0"/>
              <a:t>Diagnoses_icd</a:t>
            </a:r>
            <a:r>
              <a:rPr lang="en-US" dirty="0" smtClean="0"/>
              <a:t> and </a:t>
            </a:r>
            <a:r>
              <a:rPr lang="en-US" dirty="0" err="1" smtClean="0"/>
              <a:t>Chartevents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6450"/>
              </p:ext>
            </p:extLst>
          </p:nvPr>
        </p:nvGraphicFramePr>
        <p:xfrm>
          <a:off x="1684865" y="2095408"/>
          <a:ext cx="3293534" cy="2282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767"/>
                <a:gridCol w="1646767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Column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Type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subject_id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hadm_id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seq_num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int4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icd9_code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varchar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68201"/>
              </p:ext>
            </p:extLst>
          </p:nvPr>
        </p:nvGraphicFramePr>
        <p:xfrm>
          <a:off x="6087525" y="2048397"/>
          <a:ext cx="3953940" cy="4109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970"/>
                <a:gridCol w="1976970"/>
              </a:tblGrid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Column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Type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subject_id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hadm_id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icustay_id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itemid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charttime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timestamp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varchar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valuenum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float8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valueuom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varchar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597" y="2912975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5839</TotalTime>
  <Words>839</Words>
  <Application>Microsoft Macintosh PowerPoint</Application>
  <PresentationFormat>Widescreen</PresentationFormat>
  <Paragraphs>211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Mangal</vt:lpstr>
      <vt:lpstr>Tunga</vt:lpstr>
      <vt:lpstr>굴림</vt:lpstr>
      <vt:lpstr>Arial</vt:lpstr>
      <vt:lpstr>Office Theme</vt:lpstr>
      <vt:lpstr>MIMICiii Workshop </vt:lpstr>
      <vt:lpstr>Objectives</vt:lpstr>
      <vt:lpstr>MIMICiii?</vt:lpstr>
      <vt:lpstr>Some Numbers</vt:lpstr>
      <vt:lpstr>MIMICiii Schema</vt:lpstr>
      <vt:lpstr>The 3 core tables </vt:lpstr>
      <vt:lpstr>Relationship between the three tables</vt:lpstr>
      <vt:lpstr>Diagnoses_icd and Chartevents </vt:lpstr>
      <vt:lpstr>BigQuery Setup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Using Colab with BigQuery</vt:lpstr>
      <vt:lpstr>Using Colab with BigQuery</vt:lpstr>
      <vt:lpstr>Working in Colab</vt:lpstr>
      <vt:lpstr>Working in Colab</vt:lpstr>
      <vt:lpstr>Working in Colab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General Workflow </vt:lpstr>
      <vt:lpstr>Modeling: linear regression</vt:lpstr>
      <vt:lpstr>Modeling:Logistic regressions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MIMICiii Workshop </dc:title>
  <dc:creator>Jeon Young Seok</dc:creator>
  <cp:lastModifiedBy>Jeon Young Seok</cp:lastModifiedBy>
  <cp:revision>83</cp:revision>
  <dcterms:created xsi:type="dcterms:W3CDTF">2018-09-19T08:17:49Z</dcterms:created>
  <dcterms:modified xsi:type="dcterms:W3CDTF">2018-10-05T07:00:48Z</dcterms:modified>
</cp:coreProperties>
</file>